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88" r:id="rId7"/>
    <p:sldId id="260" r:id="rId8"/>
    <p:sldId id="261" r:id="rId9"/>
    <p:sldId id="286" r:id="rId10"/>
    <p:sldId id="270" r:id="rId11"/>
    <p:sldId id="262" r:id="rId12"/>
    <p:sldId id="271" r:id="rId13"/>
    <p:sldId id="263" r:id="rId14"/>
    <p:sldId id="272" r:id="rId15"/>
    <p:sldId id="273" r:id="rId16"/>
    <p:sldId id="274" r:id="rId17"/>
    <p:sldId id="264" r:id="rId18"/>
    <p:sldId id="276" r:id="rId19"/>
    <p:sldId id="275" r:id="rId20"/>
    <p:sldId id="265" r:id="rId21"/>
    <p:sldId id="266" r:id="rId22"/>
    <p:sldId id="267" r:id="rId23"/>
    <p:sldId id="287" r:id="rId24"/>
    <p:sldId id="282" r:id="rId25"/>
    <p:sldId id="277" r:id="rId26"/>
    <p:sldId id="279" r:id="rId27"/>
    <p:sldId id="280" r:id="rId28"/>
    <p:sldId id="281" r:id="rId29"/>
    <p:sldId id="283" r:id="rId30"/>
    <p:sldId id="284" r:id="rId31"/>
    <p:sldId id="268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11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55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32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00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94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92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25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99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2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69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44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1CACC-D55C-4132-8537-F6296D52B98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77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754" y="1201783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Acnp</a:t>
            </a:r>
            <a:r>
              <a:rPr lang="it-IT" dirty="0" smtClean="0"/>
              <a:t> revisionato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</a:t>
            </a:r>
            <a:r>
              <a:rPr lang="it-IT" dirty="0" smtClean="0"/>
              <a:t>e regole e i periodici elettronici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68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b="1" dirty="0" smtClean="0"/>
              <a:t>Titolo 3</a:t>
            </a:r>
          </a:p>
          <a:p>
            <a:pPr marL="0" indent="0" algn="ctr">
              <a:buNone/>
            </a:pPr>
            <a:r>
              <a:rPr lang="it-IT" dirty="0"/>
              <a:t>Possibili altri elementi di </a:t>
            </a:r>
            <a:r>
              <a:rPr lang="it-IT" dirty="0" smtClean="0"/>
              <a:t>qualificazione, </a:t>
            </a:r>
            <a:r>
              <a:rPr lang="it-IT" dirty="0"/>
              <a:t>l</a:t>
            </a:r>
            <a:r>
              <a:rPr lang="it-IT" dirty="0" smtClean="0"/>
              <a:t>uogo: </a:t>
            </a:r>
          </a:p>
          <a:p>
            <a:pPr marL="0" indent="0" algn="ctr">
              <a:buNone/>
            </a:pPr>
            <a:r>
              <a:rPr lang="it-IT" dirty="0" smtClean="0"/>
              <a:t>Es.: </a:t>
            </a:r>
            <a:r>
              <a:rPr lang="it-IT" i="1" dirty="0" smtClean="0"/>
              <a:t>Bollettino agricolo (Lecce)</a:t>
            </a:r>
          </a:p>
          <a:p>
            <a:pPr marL="0" indent="0" algn="ctr">
              <a:buNone/>
            </a:pPr>
            <a:r>
              <a:rPr lang="it-IT" i="1" dirty="0" smtClean="0"/>
              <a:t>Bollettino agricolo (Treviso)</a:t>
            </a:r>
          </a:p>
          <a:p>
            <a:pPr marL="0" indent="0" algn="ctr">
              <a:buNone/>
            </a:pPr>
            <a:r>
              <a:rPr lang="it-IT" dirty="0" smtClean="0"/>
              <a:t>Anno, quando viene ripreso un titolo già avuto in precedenza:</a:t>
            </a:r>
          </a:p>
          <a:p>
            <a:pPr marL="0" indent="0" algn="ctr">
              <a:buNone/>
            </a:pPr>
            <a:r>
              <a:rPr lang="it-IT" dirty="0" smtClean="0"/>
              <a:t>Es. </a:t>
            </a:r>
            <a:r>
              <a:rPr lang="it-IT" i="1" dirty="0" smtClean="0"/>
              <a:t>La Ricerca scientifica</a:t>
            </a:r>
          </a:p>
          <a:p>
            <a:pPr marL="0" indent="0" algn="ctr">
              <a:buNone/>
            </a:pPr>
            <a:r>
              <a:rPr lang="it-IT" i="1" dirty="0" smtClean="0"/>
              <a:t>La Ricerca scientifica (1948)</a:t>
            </a:r>
          </a:p>
          <a:p>
            <a:pPr marL="0" indent="0" algn="ctr">
              <a:buNone/>
            </a:pPr>
            <a:r>
              <a:rPr lang="it-IT" i="1" dirty="0" smtClean="0"/>
              <a:t>La Ricerca scientifica (1966)</a:t>
            </a:r>
          </a:p>
          <a:p>
            <a:pPr marL="0" indent="0" algn="ctr">
              <a:buNone/>
            </a:pPr>
            <a:r>
              <a:rPr lang="it-IT" dirty="0" smtClean="0"/>
              <a:t>Supporto, per </a:t>
            </a:r>
            <a:r>
              <a:rPr lang="it-IT" dirty="0"/>
              <a:t>distinguere i record</a:t>
            </a:r>
            <a:r>
              <a:rPr lang="it-IT" dirty="0" smtClean="0"/>
              <a:t>:</a:t>
            </a:r>
            <a:r>
              <a:rPr lang="it-IT" i="1" dirty="0"/>
              <a:t>	</a:t>
            </a:r>
          </a:p>
          <a:p>
            <a:pPr marL="0" indent="0" algn="ctr">
              <a:buNone/>
            </a:pPr>
            <a:r>
              <a:rPr lang="it-IT" i="1" dirty="0"/>
              <a:t>Affari sociali internazionali (Testo stampato)</a:t>
            </a:r>
          </a:p>
          <a:p>
            <a:pPr marL="0" indent="0" algn="ctr">
              <a:buNone/>
            </a:pPr>
            <a:r>
              <a:rPr lang="it-IT" i="1" dirty="0"/>
              <a:t>Affari sociali internazionali (Online) </a:t>
            </a:r>
          </a:p>
        </p:txBody>
      </p:sp>
    </p:spTree>
    <p:extLst>
      <p:ext uri="{BB962C8B-B14F-4D97-AF65-F5344CB8AC3E}">
        <p14:creationId xmlns:p14="http://schemas.microsoft.com/office/powerpoint/2010/main" val="8268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3000" b="1" dirty="0" smtClean="0"/>
              <a:t>Titolo 4</a:t>
            </a:r>
          </a:p>
          <a:p>
            <a:pPr marL="0" indent="0" algn="ctr">
              <a:buNone/>
            </a:pPr>
            <a:r>
              <a:rPr lang="it-IT" sz="3600" dirty="0" smtClean="0"/>
              <a:t>Normalmente scelta per forma estesa e non acronimo</a:t>
            </a:r>
          </a:p>
          <a:p>
            <a:pPr marL="0" indent="0" algn="ctr">
              <a:buNone/>
            </a:pPr>
            <a:r>
              <a:rPr lang="it-IT" dirty="0" smtClean="0"/>
              <a:t>Es.: </a:t>
            </a:r>
            <a:r>
              <a:rPr lang="de-DE" dirty="0" err="1"/>
              <a:t>Titolo</a:t>
            </a:r>
            <a:r>
              <a:rPr lang="de-DE" dirty="0"/>
              <a:t>: </a:t>
            </a:r>
            <a:r>
              <a:rPr lang="de-DE" i="1" dirty="0"/>
              <a:t>Zeitschrift für Betriebswirtschaft</a:t>
            </a:r>
            <a:endParaRPr lang="it-IT" i="1" dirty="0"/>
          </a:p>
          <a:p>
            <a:pPr marL="0" indent="0" algn="ctr">
              <a:buNone/>
            </a:pPr>
            <a:r>
              <a:rPr lang="de-DE" dirty="0" err="1" smtClean="0"/>
              <a:t>Altro</a:t>
            </a:r>
            <a:r>
              <a:rPr lang="de-DE" dirty="0" smtClean="0"/>
              <a:t> </a:t>
            </a:r>
            <a:r>
              <a:rPr lang="de-DE" dirty="0"/>
              <a:t>tit.: </a:t>
            </a:r>
            <a:r>
              <a:rPr lang="de-DE" i="1" dirty="0" err="1" smtClean="0"/>
              <a:t>ZfB</a:t>
            </a:r>
            <a:endParaRPr lang="it-IT" i="1" dirty="0" smtClean="0"/>
          </a:p>
          <a:p>
            <a:pPr marL="0" indent="0" algn="ctr">
              <a:buNone/>
            </a:pPr>
            <a:r>
              <a:rPr lang="it-IT" dirty="0" smtClean="0"/>
              <a:t>[sulla pubblicazione compaiono entrambe le forme]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3500" dirty="0" smtClean="0"/>
              <a:t>Se compaiono lettere maiuscole all’interno di parole scritte in minuscolo, si trascrivono come sono</a:t>
            </a:r>
          </a:p>
          <a:p>
            <a:pPr marL="0" indent="0" algn="ctr">
              <a:buNone/>
            </a:pPr>
            <a:r>
              <a:rPr lang="it-IT" dirty="0" smtClean="0"/>
              <a:t>Es: </a:t>
            </a:r>
            <a:r>
              <a:rPr lang="it-IT" i="1" dirty="0" err="1" smtClean="0"/>
              <a:t>RicercAzione</a:t>
            </a:r>
            <a:endParaRPr lang="it-IT" i="1" dirty="0" smtClean="0"/>
          </a:p>
        </p:txBody>
      </p:sp>
    </p:spTree>
    <p:extLst>
      <p:ext uri="{BB962C8B-B14F-4D97-AF65-F5344CB8AC3E}">
        <p14:creationId xmlns:p14="http://schemas.microsoft.com/office/powerpoint/2010/main" val="1511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Titolo 5</a:t>
            </a:r>
          </a:p>
          <a:p>
            <a:pPr marL="0" indent="0" algn="ctr">
              <a:buNone/>
            </a:pPr>
            <a:r>
              <a:rPr lang="it-IT" sz="3200" dirty="0"/>
              <a:t>In caso di errori o refusi ortografici si riporta nel campo titolo forma corretta, quella erronea in altri </a:t>
            </a:r>
            <a:r>
              <a:rPr lang="it-IT" sz="3200" dirty="0" err="1"/>
              <a:t>tit</a:t>
            </a:r>
            <a:r>
              <a:rPr lang="it-IT" sz="3200" dirty="0"/>
              <a:t>. Tranne nei casi di </a:t>
            </a:r>
            <a:r>
              <a:rPr lang="it-IT" sz="3200" dirty="0" smtClean="0"/>
              <a:t>titoli </a:t>
            </a:r>
            <a:r>
              <a:rPr lang="it-IT" sz="3200" dirty="0"/>
              <a:t>intenzionalmente sbagliati:</a:t>
            </a:r>
          </a:p>
          <a:p>
            <a:pPr marL="0" indent="0" algn="ctr">
              <a:buNone/>
            </a:pPr>
            <a:r>
              <a:rPr lang="it-IT" sz="3600" dirty="0"/>
              <a:t>Es.: </a:t>
            </a:r>
            <a:r>
              <a:rPr lang="it-IT" sz="3600" i="1" dirty="0"/>
              <a:t>Problemi di </a:t>
            </a:r>
            <a:r>
              <a:rPr lang="it-IT" sz="3600" i="1" dirty="0" err="1"/>
              <a:t>sQuola</a:t>
            </a:r>
            <a:endParaRPr lang="it-IT" sz="3600" i="1" dirty="0"/>
          </a:p>
          <a:p>
            <a:pPr marL="0" indent="0" algn="ctr">
              <a:buNone/>
            </a:pPr>
            <a:r>
              <a:rPr lang="it-IT" sz="3000" dirty="0"/>
              <a:t>Nel caso di titolo composto da simboli o caratteri grafici riproducibili con la tastiera, si riporterà il </a:t>
            </a:r>
            <a:r>
              <a:rPr lang="it-IT" sz="3000" dirty="0" smtClean="0"/>
              <a:t>titolo </a:t>
            </a:r>
            <a:r>
              <a:rPr lang="it-IT" sz="3000" dirty="0"/>
              <a:t>come si presenta, registrando la forma </a:t>
            </a:r>
            <a:r>
              <a:rPr lang="it-IT" sz="3000" dirty="0" smtClean="0"/>
              <a:t>traslitterata </a:t>
            </a:r>
            <a:r>
              <a:rPr lang="it-IT" sz="3000" dirty="0"/>
              <a:t>nel campo altri </a:t>
            </a:r>
            <a:r>
              <a:rPr lang="it-IT" sz="3000" dirty="0" smtClean="0"/>
              <a:t>titoli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15703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b="1" dirty="0" smtClean="0"/>
              <a:t>Cambiamenti nel titolo</a:t>
            </a:r>
          </a:p>
          <a:p>
            <a:pPr marL="0" indent="0" algn="ctr">
              <a:buNone/>
            </a:pPr>
            <a:r>
              <a:rPr lang="it-IT" dirty="0" smtClean="0"/>
              <a:t>Risorse </a:t>
            </a:r>
            <a:r>
              <a:rPr lang="it-IT" dirty="0"/>
              <a:t>integrative, no cambio </a:t>
            </a:r>
            <a:r>
              <a:rPr lang="it-IT" dirty="0" smtClean="0"/>
              <a:t>titolo: </a:t>
            </a:r>
            <a:r>
              <a:rPr lang="it-IT" dirty="0"/>
              <a:t>solo aggiornamento</a:t>
            </a:r>
          </a:p>
          <a:p>
            <a:pPr marL="0" indent="0" algn="ctr">
              <a:buNone/>
            </a:pPr>
            <a:r>
              <a:rPr lang="it-IT" dirty="0"/>
              <a:t>Per periodici, normalmente rilevante cambiamento nelle prime cinque parole </a:t>
            </a:r>
            <a:r>
              <a:rPr lang="it-IT" dirty="0" err="1"/>
              <a:t>tit</a:t>
            </a:r>
            <a:r>
              <a:rPr lang="it-IT" dirty="0"/>
              <a:t>.: </a:t>
            </a:r>
          </a:p>
          <a:p>
            <a:pPr marL="0" indent="0">
              <a:buNone/>
            </a:pPr>
            <a:r>
              <a:rPr lang="fr-FR" i="1" dirty="0"/>
              <a:t>Bulletin social des industriels</a:t>
            </a:r>
            <a:endParaRPr lang="it-IT" i="1" dirty="0"/>
          </a:p>
          <a:p>
            <a:pPr marL="0" indent="0">
              <a:buNone/>
            </a:pPr>
            <a:r>
              <a:rPr lang="fr-FR" dirty="0" err="1"/>
              <a:t>diventa</a:t>
            </a:r>
            <a:endParaRPr lang="it-IT" dirty="0"/>
          </a:p>
          <a:p>
            <a:pPr marL="0" indent="0">
              <a:buNone/>
            </a:pPr>
            <a:r>
              <a:rPr lang="fr-FR" i="1" dirty="0"/>
              <a:t>L'entreprise et l'homme</a:t>
            </a:r>
            <a:endParaRPr lang="it-IT" dirty="0"/>
          </a:p>
          <a:p>
            <a:pPr marL="0" indent="0" algn="ctr">
              <a:buNone/>
            </a:pPr>
            <a:r>
              <a:rPr lang="it-IT" dirty="0"/>
              <a:t>cambiamento </a:t>
            </a:r>
            <a:r>
              <a:rPr lang="it-IT" dirty="0" err="1"/>
              <a:t>tit</a:t>
            </a:r>
            <a:r>
              <a:rPr lang="it-IT" dirty="0"/>
              <a:t>. </a:t>
            </a:r>
            <a:r>
              <a:rPr lang="it-IT" dirty="0" smtClean="0"/>
              <a:t>generico:</a:t>
            </a:r>
          </a:p>
          <a:p>
            <a:pPr marL="0" indent="0">
              <a:buNone/>
            </a:pPr>
            <a:r>
              <a:rPr lang="fr-FR" i="1" dirty="0"/>
              <a:t>Bulletin d'information (Compagnie financière de Suez)</a:t>
            </a:r>
            <a:endParaRPr lang="it-IT" i="1" dirty="0"/>
          </a:p>
          <a:p>
            <a:pPr marL="0" indent="0">
              <a:buNone/>
            </a:pPr>
            <a:r>
              <a:rPr lang="fr-FR" dirty="0" err="1"/>
              <a:t>diventa</a:t>
            </a:r>
            <a:endParaRPr lang="it-IT" dirty="0"/>
          </a:p>
          <a:p>
            <a:pPr marL="0" indent="0">
              <a:buNone/>
            </a:pPr>
            <a:r>
              <a:rPr lang="fr-FR" i="1" dirty="0"/>
              <a:t>Bulletin d'information (Compagnie financière de Suez et de </a:t>
            </a:r>
            <a:r>
              <a:rPr lang="fr-FR" i="1" dirty="0" smtClean="0"/>
              <a:t>l'Union </a:t>
            </a:r>
            <a:r>
              <a:rPr lang="fr-FR" i="1" dirty="0"/>
              <a:t>parisienne)</a:t>
            </a:r>
            <a:endParaRPr lang="it-IT" i="1" dirty="0"/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22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 smtClean="0"/>
              <a:t>Cambiamenti nel titolo 2</a:t>
            </a:r>
          </a:p>
          <a:p>
            <a:pPr marL="0" indent="0" algn="ctr">
              <a:buNone/>
            </a:pPr>
            <a:r>
              <a:rPr lang="it-IT" dirty="0" smtClean="0"/>
              <a:t>cambiamento </a:t>
            </a:r>
            <a:r>
              <a:rPr lang="it-IT" dirty="0"/>
              <a:t>supporto utilizzato per </a:t>
            </a:r>
            <a:r>
              <a:rPr lang="it-IT" dirty="0" smtClean="0"/>
              <a:t>pubblicazione</a:t>
            </a:r>
          </a:p>
          <a:p>
            <a:pPr marL="0" indent="0">
              <a:buNone/>
            </a:pPr>
            <a:r>
              <a:rPr lang="it-IT" i="1" dirty="0" err="1"/>
              <a:t>Cinergie</a:t>
            </a:r>
            <a:r>
              <a:rPr lang="it-IT" i="1" dirty="0"/>
              <a:t> (Testo stampato)</a:t>
            </a:r>
          </a:p>
          <a:p>
            <a:pPr marL="0" indent="0">
              <a:buNone/>
            </a:pPr>
            <a:r>
              <a:rPr lang="it-IT" dirty="0"/>
              <a:t>diventa</a:t>
            </a:r>
          </a:p>
          <a:p>
            <a:pPr marL="0" indent="0">
              <a:buNone/>
            </a:pPr>
            <a:r>
              <a:rPr lang="it-IT" i="1" dirty="0" err="1"/>
              <a:t>Cinergie</a:t>
            </a:r>
            <a:r>
              <a:rPr lang="it-IT" i="1" dirty="0"/>
              <a:t> (Online)</a:t>
            </a:r>
          </a:p>
          <a:p>
            <a:pPr marL="0" indent="0">
              <a:buNone/>
            </a:pPr>
            <a:r>
              <a:rPr lang="it-IT" dirty="0"/>
              <a:t>Pubblicato esclusivamente su carta dal 1999 al 2011, dal 2012 solo online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32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Cambiamenti nel titolo 3</a:t>
            </a:r>
          </a:p>
          <a:p>
            <a:pPr marL="0" indent="0" algn="ctr">
              <a:buNone/>
            </a:pPr>
            <a:r>
              <a:rPr lang="it-IT" dirty="0" smtClean="0"/>
              <a:t> Cambiamento </a:t>
            </a:r>
            <a:r>
              <a:rPr lang="it-IT" dirty="0"/>
              <a:t>dopo le prime cinque parole che indica </a:t>
            </a:r>
            <a:r>
              <a:rPr lang="it-IT" dirty="0" smtClean="0"/>
              <a:t>un diverso ambito</a:t>
            </a:r>
          </a:p>
          <a:p>
            <a:pPr marL="0" indent="0">
              <a:buNone/>
            </a:pPr>
            <a:r>
              <a:rPr lang="en-US" i="1" dirty="0"/>
              <a:t>The best bed &amp; breakfast in the world</a:t>
            </a:r>
            <a:endParaRPr lang="it-IT" i="1" dirty="0"/>
          </a:p>
          <a:p>
            <a:pPr marL="0" indent="0">
              <a:buNone/>
            </a:pPr>
            <a:r>
              <a:rPr lang="en-US" dirty="0" err="1"/>
              <a:t>diventa</a:t>
            </a:r>
            <a:endParaRPr lang="it-IT" dirty="0"/>
          </a:p>
          <a:p>
            <a:pPr marL="0" indent="0">
              <a:buNone/>
            </a:pPr>
            <a:r>
              <a:rPr lang="en-US" i="1" dirty="0"/>
              <a:t>The best bed &amp; breakfast in England, Scotland &amp; </a:t>
            </a:r>
            <a:r>
              <a:rPr lang="en-US" i="1" dirty="0" smtClean="0"/>
              <a:t>Wales</a:t>
            </a: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 </a:t>
            </a:r>
            <a:endParaRPr lang="it-IT" dirty="0"/>
          </a:p>
          <a:p>
            <a:pPr marL="0" indent="0" algn="ctr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887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Cambiamenti nel titolo 4</a:t>
            </a:r>
          </a:p>
          <a:p>
            <a:pPr marL="0" indent="0" algn="ctr">
              <a:buNone/>
            </a:pPr>
            <a:r>
              <a:rPr lang="it-IT" dirty="0" smtClean="0"/>
              <a:t>Cambiamento </a:t>
            </a:r>
            <a:r>
              <a:rPr lang="it-IT" dirty="0"/>
              <a:t>nella formulazione di edizione registrata come </a:t>
            </a:r>
            <a:r>
              <a:rPr lang="it-IT" dirty="0" smtClean="0"/>
              <a:t>qualificazione che indica </a:t>
            </a:r>
            <a:r>
              <a:rPr lang="it-IT" dirty="0"/>
              <a:t>un mutamento per ambito o copertura del </a:t>
            </a:r>
            <a:r>
              <a:rPr lang="it-IT" dirty="0" smtClean="0"/>
              <a:t>seriale:</a:t>
            </a:r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r>
              <a:rPr lang="en-US" i="1" dirty="0"/>
              <a:t>Transportation directory (New England ed.)</a:t>
            </a:r>
            <a:endParaRPr lang="it-IT" i="1" dirty="0"/>
          </a:p>
          <a:p>
            <a:pPr marL="0" indent="0">
              <a:buNone/>
            </a:pPr>
            <a:r>
              <a:rPr lang="en-US" dirty="0" err="1"/>
              <a:t>diventa</a:t>
            </a:r>
            <a:endParaRPr lang="it-IT" dirty="0"/>
          </a:p>
          <a:p>
            <a:pPr marL="0" indent="0">
              <a:buNone/>
            </a:pPr>
            <a:r>
              <a:rPr lang="en-US" i="1" dirty="0"/>
              <a:t>Transportation directory (Eastern ed.)</a:t>
            </a:r>
            <a:endParaRPr lang="it-IT" i="1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710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Cambiamenti minori</a:t>
            </a:r>
          </a:p>
          <a:p>
            <a:pPr marL="0" indent="0" algn="ctr">
              <a:buNone/>
            </a:pPr>
            <a:r>
              <a:rPr lang="it-IT" dirty="0" smtClean="0"/>
              <a:t>Casistica già presente: un’ortografia vs l’altra, numeri arabi vs. romani, forma in numeri o in lettere, acronimo vs. forma estesa, singolare vs plurale, cambiamento articoli/preposizioni, </a:t>
            </a:r>
            <a:r>
              <a:rPr lang="it-IT" dirty="0" err="1" smtClean="0"/>
              <a:t>ridisposizione</a:t>
            </a:r>
            <a:r>
              <a:rPr lang="it-IT" dirty="0" smtClean="0"/>
              <a:t> o utilizzo di forma variante del nome dell’ente, cambiamento ordine dei titoli paralleli, fascicoli con titolo diverso secondo </a:t>
            </a:r>
            <a:r>
              <a:rPr lang="it-IT" dirty="0"/>
              <a:t>uno schema </a:t>
            </a:r>
            <a:r>
              <a:rPr lang="it-IT" dirty="0" smtClean="0"/>
              <a:t>regolare, </a:t>
            </a:r>
            <a:r>
              <a:rPr lang="it-IT" dirty="0"/>
              <a:t>l’aggiunta o la cancellazione, ovunque nel titolo, di parole che indicano il tipo della risorsa come “rivista</a:t>
            </a:r>
            <a:r>
              <a:rPr lang="it-IT" dirty="0" smtClean="0"/>
              <a:t>”,</a:t>
            </a:r>
            <a:r>
              <a:rPr lang="it-IT" dirty="0"/>
              <a:t> “giornale”</a:t>
            </a:r>
            <a:r>
              <a:rPr lang="it-IT" dirty="0" smtClean="0"/>
              <a:t>, o equivalente </a:t>
            </a:r>
            <a:r>
              <a:rPr lang="it-IT" dirty="0"/>
              <a:t>in altre lingue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849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Cambiamenti minori 2</a:t>
            </a:r>
          </a:p>
          <a:p>
            <a:pPr marL="0" indent="0" algn="ctr">
              <a:buNone/>
            </a:pPr>
            <a:r>
              <a:rPr lang="it-IT" dirty="0" smtClean="0"/>
              <a:t>Ampliamento casistica: no cambiamento se muta la sola forma giuridica dell’ente o vengono aggiunti/eliminati aggettivi di privilegio:</a:t>
            </a:r>
          </a:p>
          <a:p>
            <a:pPr marL="0" indent="0">
              <a:buNone/>
            </a:pPr>
            <a:r>
              <a:rPr lang="it-IT" i="1" dirty="0"/>
              <a:t>Bollettino del R. Istituto di patologia del libro</a:t>
            </a:r>
          </a:p>
          <a:p>
            <a:pPr marL="0" indent="0">
              <a:buNone/>
            </a:pPr>
            <a:r>
              <a:rPr lang="it-IT" i="1" dirty="0"/>
              <a:t>Bollettino dell’Istituto di patologia del libro</a:t>
            </a:r>
          </a:p>
          <a:p>
            <a:pPr marL="0" indent="0" algn="ctr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693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dirty="0" smtClean="0"/>
              <a:t>Cambiamenti minori 3</a:t>
            </a:r>
          </a:p>
          <a:p>
            <a:pPr marL="0" indent="0" algn="ctr">
              <a:buNone/>
            </a:pPr>
            <a:r>
              <a:rPr lang="it-IT" dirty="0"/>
              <a:t>Q</a:t>
            </a:r>
            <a:r>
              <a:rPr lang="it-IT" dirty="0" smtClean="0"/>
              <a:t>uando la differenza riguarda un solo fascicolo di una sequenza e dal successivo ritorna immediatamente il titolo precedente evidenziando un cambiamento di titolo non stabile, che ciò sia dovuto a errore</a:t>
            </a:r>
            <a:r>
              <a:rPr lang="it-IT" dirty="0"/>
              <a:t> </a:t>
            </a:r>
            <a:r>
              <a:rPr lang="it-IT" dirty="0" smtClean="0"/>
              <a:t>o occasione celebrativa, ecc.:</a:t>
            </a:r>
          </a:p>
          <a:p>
            <a:pPr marL="0" indent="0" eaLnBrk="0" hangingPunct="0">
              <a:buNone/>
            </a:pPr>
            <a:r>
              <a:rPr lang="it-IT" i="1" dirty="0"/>
              <a:t>Rapporto ... sul mercato del lavoro e le politiche del lavoro in provincia di Milano</a:t>
            </a:r>
          </a:p>
          <a:p>
            <a:pPr marL="0" indent="0" eaLnBrk="0" hangingPunct="0">
              <a:buNone/>
            </a:pPr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solo 2005 con il </a:t>
            </a:r>
            <a:r>
              <a:rPr lang="it-IT" dirty="0" err="1"/>
              <a:t>tit</a:t>
            </a:r>
            <a:r>
              <a:rPr lang="it-IT" dirty="0"/>
              <a:t>.: </a:t>
            </a:r>
            <a:r>
              <a:rPr lang="it-IT" i="1" dirty="0"/>
              <a:t>Rapporto sui mercati locali del lavoro in provincia di Milano</a:t>
            </a:r>
          </a:p>
          <a:p>
            <a:pPr marL="0" indent="0" eaLnBrk="0" hangingPunct="0">
              <a:buNone/>
            </a:pPr>
            <a:r>
              <a:rPr lang="it-IT" i="1" dirty="0" smtClean="0"/>
              <a:t>Annuario </a:t>
            </a:r>
            <a:r>
              <a:rPr lang="it-IT" i="1" dirty="0"/>
              <a:t>ALUB</a:t>
            </a:r>
          </a:p>
          <a:p>
            <a:pPr marL="0" indent="0" eaLnBrk="0" hangingPunct="0">
              <a:buNone/>
            </a:pPr>
            <a:r>
              <a:rPr lang="it-IT" dirty="0"/>
              <a:t>Il solo 1956 con il </a:t>
            </a:r>
            <a:r>
              <a:rPr lang="it-IT" dirty="0" err="1"/>
              <a:t>tit</a:t>
            </a:r>
            <a:r>
              <a:rPr lang="it-IT" dirty="0"/>
              <a:t>.: </a:t>
            </a:r>
            <a:r>
              <a:rPr lang="it-IT" i="1" dirty="0"/>
              <a:t>Annuario del cinquantenario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19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dirty="0" smtClean="0"/>
          </a:p>
          <a:p>
            <a:pPr algn="ctr"/>
            <a:r>
              <a:rPr lang="it-IT" i="1" dirty="0" smtClean="0"/>
              <a:t>Il titolo e dintorni</a:t>
            </a:r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Matteo Barucci, Università Bocconi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612570" y="1975696"/>
            <a:ext cx="7484423" cy="146814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sz="5300" i="1" dirty="0" smtClean="0"/>
              <a:t>Il titolo e dintorni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smtClean="0"/>
              <a:t> 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13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Complemento del titolo</a:t>
            </a:r>
          </a:p>
          <a:p>
            <a:pPr marL="0" indent="0" algn="ctr">
              <a:buNone/>
            </a:pPr>
            <a:r>
              <a:rPr lang="it-IT" dirty="0" smtClean="0"/>
              <a:t>Normalmente no, solo quando utile a chiarire il contenuto del periodico. In caso cambiamento, nota «complemento del titolo varia» e altri complementi nel campo altro </a:t>
            </a:r>
            <a:r>
              <a:rPr lang="it-IT" dirty="0" err="1" smtClean="0"/>
              <a:t>tit</a:t>
            </a:r>
            <a:r>
              <a:rPr lang="it-IT" dirty="0" smtClean="0"/>
              <a:t>., se possibili chiavi di accesso. Non si registrano gli altri complementi dei titoli paralleli.</a:t>
            </a:r>
          </a:p>
          <a:p>
            <a:pPr marL="0" indent="0" eaLnBrk="0" hangingPunct="0">
              <a:buNone/>
            </a:pPr>
            <a:r>
              <a:rPr lang="en-US" sz="2400" dirty="0" err="1"/>
              <a:t>Titolo</a:t>
            </a:r>
            <a:r>
              <a:rPr lang="en-US" sz="2400" dirty="0"/>
              <a:t>: </a:t>
            </a:r>
            <a:r>
              <a:rPr lang="en-US" sz="2400" i="1" dirty="0" smtClean="0"/>
              <a:t>Gann</a:t>
            </a:r>
            <a:endParaRPr lang="it-IT" sz="2400" i="1" dirty="0"/>
          </a:p>
          <a:p>
            <a:pPr marL="0" indent="0" eaLnBrk="0" hangingPunct="0">
              <a:buNone/>
            </a:pPr>
            <a:r>
              <a:rPr lang="en-US" sz="2400" dirty="0" err="1"/>
              <a:t>Complemento</a:t>
            </a:r>
            <a:r>
              <a:rPr lang="en-US" sz="2400" dirty="0"/>
              <a:t>:  </a:t>
            </a:r>
            <a:r>
              <a:rPr lang="en-US" sz="2400" i="1" dirty="0" smtClean="0"/>
              <a:t>The </a:t>
            </a:r>
            <a:r>
              <a:rPr lang="en-US" sz="2400" i="1" dirty="0"/>
              <a:t>Japanese journal of cancer </a:t>
            </a:r>
            <a:r>
              <a:rPr lang="en-US" sz="2400" i="1" dirty="0" smtClean="0"/>
              <a:t>research</a:t>
            </a:r>
          </a:p>
          <a:p>
            <a:pPr marL="0" indent="0" eaLnBrk="0" hangingPunct="0">
              <a:buNone/>
            </a:pPr>
            <a:r>
              <a:rPr lang="it-IT" sz="2400" dirty="0" smtClean="0"/>
              <a:t>Titolo: </a:t>
            </a:r>
            <a:r>
              <a:rPr lang="it-IT" sz="2400" i="1" dirty="0" smtClean="0"/>
              <a:t>Europa </a:t>
            </a:r>
            <a:r>
              <a:rPr lang="it-IT" sz="2400" i="1" dirty="0"/>
              <a:t>e diritto </a:t>
            </a:r>
          </a:p>
          <a:p>
            <a:pPr marL="0" indent="0" eaLnBrk="0" hangingPunct="0">
              <a:buNone/>
            </a:pPr>
            <a:r>
              <a:rPr lang="it-IT" sz="2400" u="sng" dirty="0"/>
              <a:t>Non</a:t>
            </a:r>
            <a:r>
              <a:rPr lang="it-IT" sz="2400" dirty="0"/>
              <a:t> si riporta il complemento che appare sul frontespizio “rivista trimestrale”</a:t>
            </a:r>
          </a:p>
          <a:p>
            <a:pPr marL="0" indent="0" eaLnBrk="0" hangingPunct="0">
              <a:buNone/>
            </a:pPr>
            <a:endParaRPr lang="it-IT" sz="2400" i="1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71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Ente</a:t>
            </a:r>
          </a:p>
          <a:p>
            <a:pPr marL="0" indent="0" algn="ctr">
              <a:buNone/>
            </a:pPr>
            <a:r>
              <a:rPr lang="it-IT" dirty="0" smtClean="0"/>
              <a:t>Due campi (</a:t>
            </a:r>
            <a:r>
              <a:rPr lang="it-IT" smtClean="0"/>
              <a:t>entrambi facoltativi):</a:t>
            </a:r>
            <a:endParaRPr lang="it-IT" dirty="0" smtClean="0"/>
          </a:p>
          <a:p>
            <a:r>
              <a:rPr lang="it-IT" dirty="0"/>
              <a:t>Ente </a:t>
            </a:r>
            <a:r>
              <a:rPr lang="it-IT" dirty="0" smtClean="0"/>
              <a:t>Autore (Normalizzata REICAT) </a:t>
            </a:r>
          </a:p>
          <a:p>
            <a:r>
              <a:rPr lang="it-IT" dirty="0" smtClean="0"/>
              <a:t>Altra </a:t>
            </a:r>
            <a:r>
              <a:rPr lang="it-IT" dirty="0"/>
              <a:t>forma </a:t>
            </a:r>
            <a:r>
              <a:rPr lang="it-IT" dirty="0" smtClean="0"/>
              <a:t>dell'ente (Come appare sul documento)</a:t>
            </a: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35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Numerazione</a:t>
            </a:r>
          </a:p>
          <a:p>
            <a:pPr marL="0" indent="0" algn="ctr">
              <a:buNone/>
            </a:pPr>
            <a:r>
              <a:rPr lang="it-IT" dirty="0" smtClean="0"/>
              <a:t>Tre campi:</a:t>
            </a:r>
          </a:p>
          <a:p>
            <a:pPr marL="0" indent="0" algn="ctr">
              <a:buNone/>
            </a:pPr>
            <a:r>
              <a:rPr lang="it-IT" dirty="0" smtClean="0"/>
              <a:t>1-anno inizio copertura-anno fine copertura</a:t>
            </a:r>
          </a:p>
          <a:p>
            <a:pPr marL="0" indent="0" algn="ctr">
              <a:buNone/>
            </a:pPr>
            <a:r>
              <a:rPr lang="it-IT" dirty="0" smtClean="0"/>
              <a:t>2-anno inizio pubblicazione-anno fine pubblicazione (obbligatorio solo se differisce dal n. 1)</a:t>
            </a:r>
          </a:p>
          <a:p>
            <a:pPr marL="0" indent="0" algn="ctr">
              <a:buNone/>
            </a:pPr>
            <a:r>
              <a:rPr lang="it-IT" dirty="0"/>
              <a:t>3-inizio numerazione (designazione </a:t>
            </a:r>
            <a:r>
              <a:rPr lang="it-IT" dirty="0" smtClean="0"/>
              <a:t>estesa)-fine numerazione </a:t>
            </a:r>
            <a:r>
              <a:rPr lang="it-IT" dirty="0"/>
              <a:t>(designazione </a:t>
            </a:r>
            <a:r>
              <a:rPr lang="it-IT" dirty="0" smtClean="0"/>
              <a:t>estesa). Facoltativo, solo quando si ha il primo e/o ultimo numero)</a:t>
            </a: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62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Numerazione 2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14" y="2363401"/>
            <a:ext cx="4589751" cy="41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Numerazione 3</a:t>
            </a:r>
          </a:p>
          <a:p>
            <a:pPr marL="0" indent="0">
              <a:buNone/>
            </a:pPr>
            <a:r>
              <a:rPr lang="it-IT" dirty="0" smtClean="0"/>
              <a:t>Qualora fosse primo numero:</a:t>
            </a:r>
          </a:p>
          <a:p>
            <a:pPr marL="0" indent="0">
              <a:buNone/>
            </a:pPr>
            <a:r>
              <a:rPr lang="it-IT" dirty="0" smtClean="0"/>
              <a:t>Anno inizio: 2015</a:t>
            </a:r>
          </a:p>
          <a:p>
            <a:pPr marL="0" indent="0">
              <a:buNone/>
            </a:pPr>
            <a:r>
              <a:rPr lang="it-IT" dirty="0" smtClean="0"/>
              <a:t>Anno inizio pubblicazione: 2017</a:t>
            </a:r>
          </a:p>
          <a:p>
            <a:pPr marL="0" indent="0">
              <a:buNone/>
            </a:pPr>
            <a:r>
              <a:rPr lang="it-IT" dirty="0" smtClean="0"/>
              <a:t>Numerazione: Vol. 69 (2015)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 smtClean="0"/>
              <a:t>Consigliate abbreviazioni REICAT</a:t>
            </a:r>
          </a:p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77" y="1951698"/>
            <a:ext cx="2909454" cy="42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682138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Numerazione 4</a:t>
            </a:r>
          </a:p>
          <a:p>
            <a:pPr marL="0" indent="0" algn="ctr">
              <a:buNone/>
            </a:pPr>
            <a:r>
              <a:rPr lang="it-IT" sz="2400" dirty="0"/>
              <a:t>Dare sempre la preferenza al calendario occidentale. In caso di numerazione </a:t>
            </a:r>
            <a:r>
              <a:rPr lang="it-IT" sz="2400" dirty="0" smtClean="0"/>
              <a:t>alternativa, </a:t>
            </a:r>
            <a:r>
              <a:rPr lang="it-IT" sz="2400" dirty="0"/>
              <a:t>si indicherà in nota “numerazione anche nel calendario </a:t>
            </a:r>
            <a:r>
              <a:rPr lang="it-IT" sz="2400" dirty="0" smtClean="0"/>
              <a:t>xxx”. </a:t>
            </a:r>
            <a:r>
              <a:rPr lang="it-IT" sz="2400" dirty="0"/>
              <a:t>Nel caso di sola numerazione in un calendario </a:t>
            </a:r>
            <a:r>
              <a:rPr lang="it-IT" sz="2400" dirty="0" smtClean="0"/>
              <a:t>non occidentale, </a:t>
            </a:r>
            <a:r>
              <a:rPr lang="it-IT" sz="2400" dirty="0"/>
              <a:t>convertire comunque le date </a:t>
            </a:r>
            <a:r>
              <a:rPr lang="it-IT" sz="2400" dirty="0" smtClean="0"/>
              <a:t>e nota “solo </a:t>
            </a:r>
            <a:r>
              <a:rPr lang="it-IT" sz="2400" dirty="0"/>
              <a:t>numerazione nel calendario </a:t>
            </a:r>
            <a:r>
              <a:rPr lang="it-IT" sz="2400" dirty="0" err="1"/>
              <a:t>xyz</a:t>
            </a:r>
            <a:r>
              <a:rPr lang="it-IT" sz="2400" dirty="0"/>
              <a:t>”. </a:t>
            </a:r>
            <a:r>
              <a:rPr lang="it-IT" sz="2400" dirty="0" smtClean="0"/>
              <a:t>Utilizzare sempre le cifre arabe.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400" dirty="0" smtClean="0"/>
              <a:t>Numerazione: N. 89 </a:t>
            </a:r>
            <a:r>
              <a:rPr lang="it-IT" sz="2400" dirty="0" smtClean="0"/>
              <a:t>(</a:t>
            </a:r>
            <a:r>
              <a:rPr lang="it-IT" sz="2400" dirty="0" err="1" smtClean="0"/>
              <a:t>second</a:t>
            </a:r>
            <a:r>
              <a:rPr lang="it-IT" sz="2400" dirty="0" smtClean="0"/>
              <a:t> </a:t>
            </a:r>
            <a:r>
              <a:rPr lang="it-IT" sz="2400" dirty="0" err="1" smtClean="0"/>
              <a:t>quarter</a:t>
            </a:r>
            <a:r>
              <a:rPr lang="it-IT" sz="2400" smtClean="0"/>
              <a:t> 2017/18</a:t>
            </a:r>
            <a:r>
              <a:rPr lang="it-IT" sz="2400" smtClean="0"/>
              <a:t>)</a:t>
            </a:r>
            <a:endParaRPr lang="it-IT" sz="2400" dirty="0" smtClean="0"/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84" y="1825625"/>
            <a:ext cx="3551896" cy="31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76448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Numerazione 5</a:t>
            </a:r>
          </a:p>
          <a:p>
            <a:pPr marL="0" indent="0">
              <a:buNone/>
            </a:pPr>
            <a:r>
              <a:rPr lang="it-IT" sz="2400" dirty="0" smtClean="0"/>
              <a:t>Nel </a:t>
            </a:r>
            <a:r>
              <a:rPr lang="it-IT" sz="2400" dirty="0"/>
              <a:t>caso in cui si trovi sia una numerazione interna all’anno, sia progressiva con pari evidenza, normalmente si preferisce quella progressiva, ma si riporta in nota “anche numerazione interna all’anno</a:t>
            </a:r>
            <a:r>
              <a:rPr lang="it-IT" sz="2400" dirty="0" smtClean="0"/>
              <a:t>“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Numerazione: Vol. 49, n. 193 (2001)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81" y="2213374"/>
            <a:ext cx="5257800" cy="31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087587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 smtClean="0"/>
              <a:t>Numerazione 6</a:t>
            </a:r>
          </a:p>
          <a:p>
            <a:pPr marL="0" indent="0" algn="ctr">
              <a:buNone/>
            </a:pPr>
            <a:r>
              <a:rPr lang="it-IT" dirty="0" smtClean="0"/>
              <a:t>Statistiche</a:t>
            </a:r>
            <a:r>
              <a:rPr lang="it-IT" dirty="0"/>
              <a:t>: si predilige sempre la numerazione relativa alla copertura dei dati, quando accertabile. Per esempio </a:t>
            </a:r>
            <a:r>
              <a:rPr lang="it-IT" dirty="0" smtClean="0"/>
              <a:t>accanto compare “2003 </a:t>
            </a:r>
            <a:r>
              <a:rPr lang="it-IT" dirty="0" err="1" smtClean="0"/>
              <a:t>edition</a:t>
            </a:r>
            <a:r>
              <a:rPr lang="it-IT" dirty="0" smtClean="0"/>
              <a:t>, data </a:t>
            </a:r>
            <a:r>
              <a:rPr lang="it-IT" dirty="0"/>
              <a:t>1985-2002</a:t>
            </a:r>
            <a:r>
              <a:rPr lang="it-IT" dirty="0" smtClean="0"/>
              <a:t>”, si riporta </a:t>
            </a:r>
            <a:r>
              <a:rPr lang="it-IT" dirty="0"/>
              <a:t>“</a:t>
            </a:r>
            <a:r>
              <a:rPr lang="it-IT" dirty="0" smtClean="0"/>
              <a:t>data </a:t>
            </a:r>
            <a:r>
              <a:rPr lang="it-IT" dirty="0"/>
              <a:t>1985-2002”. In tutti questi casi di numerazione ulteriore/alternativa </a:t>
            </a:r>
            <a:r>
              <a:rPr lang="it-IT" dirty="0" smtClean="0"/>
              <a:t>si ricorre inoltre a una </a:t>
            </a:r>
            <a:r>
              <a:rPr lang="it-IT" dirty="0"/>
              <a:t>nota </a:t>
            </a:r>
            <a:r>
              <a:rPr lang="it-IT" dirty="0" smtClean="0"/>
              <a:t>“</a:t>
            </a:r>
            <a:r>
              <a:rPr lang="it-IT" dirty="0"/>
              <a:t>anche numerazione alternativa”.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33" y="1567593"/>
            <a:ext cx="3214686" cy="446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3650673" cy="4337669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Numerazione 7</a:t>
            </a:r>
          </a:p>
          <a:p>
            <a:pPr marL="0" indent="0" algn="ctr">
              <a:buNone/>
            </a:pPr>
            <a:r>
              <a:rPr lang="it-IT" dirty="0" smtClean="0"/>
              <a:t>Registrazione </a:t>
            </a:r>
            <a:r>
              <a:rPr lang="it-IT" dirty="0"/>
              <a:t>dei numeri 0 </a:t>
            </a:r>
            <a:r>
              <a:rPr lang="it-IT" dirty="0" smtClean="0"/>
              <a:t>come anno inizio numerazione, seguendo l’esempio del registro ISSN.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Numerazione: N. 0 (2011)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20" y="1447202"/>
            <a:ext cx="4482419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3650673" cy="433766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b="1" dirty="0" smtClean="0"/>
              <a:t>Numerazione 8</a:t>
            </a:r>
          </a:p>
          <a:p>
            <a:pPr marL="0" indent="0" algn="ctr">
              <a:buNone/>
            </a:pPr>
            <a:r>
              <a:rPr lang="it-IT" dirty="0" smtClean="0"/>
              <a:t>Anteporre </a:t>
            </a:r>
            <a:r>
              <a:rPr lang="it-IT" dirty="0"/>
              <a:t>l’anno al </a:t>
            </a:r>
            <a:r>
              <a:rPr lang="it-IT" dirty="0" smtClean="0"/>
              <a:t>numero 2015, n. 1 (gen.-mar.) </a:t>
            </a:r>
            <a:r>
              <a:rPr lang="it-IT" dirty="0"/>
              <a:t>quando si è certi che si tratti di una numerazione interna all’anno. In caso dubbio o quando non sia possibile accertarlo come nei casi </a:t>
            </a:r>
            <a:r>
              <a:rPr lang="it-IT" dirty="0" smtClean="0"/>
              <a:t>di </a:t>
            </a:r>
            <a:r>
              <a:rPr lang="it-IT" dirty="0"/>
              <a:t>primi fascicoli della rivista, registrare come di consueto anteponendo la designazione numerica a quella </a:t>
            </a:r>
            <a:r>
              <a:rPr lang="it-IT" dirty="0" smtClean="0"/>
              <a:t>cronologica: “n</a:t>
            </a:r>
            <a:r>
              <a:rPr lang="it-IT" dirty="0"/>
              <a:t>. 1 </a:t>
            </a:r>
            <a:r>
              <a:rPr lang="it-IT" dirty="0" smtClean="0"/>
              <a:t>(gen.-mar. 2015</a:t>
            </a:r>
            <a:r>
              <a:rPr lang="it-IT" dirty="0"/>
              <a:t>)”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2" y="1381919"/>
            <a:ext cx="3731853" cy="52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Pur efficaci, fino ad ora solo regole sommarie. Necessità </a:t>
            </a:r>
            <a:r>
              <a:rPr lang="it-IT" dirty="0"/>
              <a:t>di chiarire </a:t>
            </a:r>
            <a:r>
              <a:rPr lang="it-IT" dirty="0" smtClean="0"/>
              <a:t>ambiguità ed esaminare casistiche non trattate precedentemente, allineandosi alle normative </a:t>
            </a:r>
            <a:r>
              <a:rPr lang="it-IT" dirty="0" err="1" smtClean="0"/>
              <a:t>issn</a:t>
            </a:r>
            <a:r>
              <a:rPr lang="it-IT" dirty="0" smtClean="0"/>
              <a:t> (e avvicinandosi agli standard), senza rinunciare alla natura di </a:t>
            </a:r>
            <a:r>
              <a:rPr lang="it-IT" dirty="0" err="1" smtClean="0"/>
              <a:t>acnp</a:t>
            </a:r>
            <a:r>
              <a:rPr lang="it-IT" dirty="0" smtClean="0"/>
              <a:t> di chiarezza ed essenzialità nei dati.</a:t>
            </a:r>
          </a:p>
        </p:txBody>
      </p:sp>
    </p:spTree>
    <p:extLst>
      <p:ext uri="{BB962C8B-B14F-4D97-AF65-F5344CB8AC3E}">
        <p14:creationId xmlns:p14="http://schemas.microsoft.com/office/powerpoint/2010/main" val="1426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051961" cy="4337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Numerazione 9</a:t>
            </a:r>
          </a:p>
          <a:p>
            <a:pPr marL="0" indent="0" algn="ctr">
              <a:buNone/>
            </a:pPr>
            <a:r>
              <a:rPr lang="it-IT" dirty="0" smtClean="0"/>
              <a:t>Utilizzo barra </a:t>
            </a:r>
            <a:r>
              <a:rPr lang="it-IT" dirty="0"/>
              <a:t>diagonale nei casi di numeri </a:t>
            </a:r>
            <a:r>
              <a:rPr lang="it-IT" dirty="0" smtClean="0"/>
              <a:t>doppi</a:t>
            </a:r>
            <a:r>
              <a:rPr lang="it-IT" dirty="0"/>
              <a:t> </a:t>
            </a:r>
            <a:r>
              <a:rPr lang="it-IT" dirty="0" smtClean="0"/>
              <a:t>(n. 3/4) e annate a cavallo.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Numerazione: Anno 71, n. 3/4  (mag./ago. 2018)</a:t>
            </a:r>
          </a:p>
          <a:p>
            <a:pPr marL="0" indent="0" algn="ctr">
              <a:buNone/>
            </a:pPr>
            <a:endParaRPr lang="it-IT" b="1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75" y="1381919"/>
            <a:ext cx="3825149" cy="52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Conclusioni</a:t>
            </a:r>
          </a:p>
          <a:p>
            <a:pPr marL="0" indent="0" algn="ctr">
              <a:buNone/>
            </a:pPr>
            <a:r>
              <a:rPr lang="it-IT" dirty="0" smtClean="0"/>
              <a:t>Maggiore chiarezza senza rinunciare alle tradizionali caratteristiche di </a:t>
            </a:r>
            <a:r>
              <a:rPr lang="it-IT" dirty="0"/>
              <a:t>essenzialità e chiarezza </a:t>
            </a:r>
            <a:r>
              <a:rPr lang="it-IT" dirty="0" smtClean="0"/>
              <a:t>dati di questo catalogo?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Agli utenti di </a:t>
            </a:r>
            <a:r>
              <a:rPr lang="it-IT" dirty="0" err="1" smtClean="0"/>
              <a:t>acnp</a:t>
            </a:r>
            <a:r>
              <a:rPr lang="it-IT" dirty="0" smtClean="0"/>
              <a:t> il responso …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4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Cosa è incluso e cosa no in </a:t>
            </a:r>
            <a:r>
              <a:rPr lang="it-IT" b="1" dirty="0" err="1" smtClean="0"/>
              <a:t>acnp</a:t>
            </a:r>
            <a:endParaRPr lang="it-IT" dirty="0" smtClean="0"/>
          </a:p>
          <a:p>
            <a:pPr marL="0" indent="0" algn="ctr">
              <a:buNone/>
            </a:pPr>
            <a:r>
              <a:rPr lang="it-IT" sz="2400" dirty="0" smtClean="0"/>
              <a:t>Seguendo esempio BNI periodici e centro ISSN, indicazione </a:t>
            </a:r>
            <a:r>
              <a:rPr lang="it-IT" sz="2400" dirty="0"/>
              <a:t>materiali </a:t>
            </a:r>
            <a:r>
              <a:rPr lang="it-IT" sz="2400" dirty="0" smtClean="0"/>
              <a:t>esclusi: materiali effimeri, indici, estratti e numeri unici</a:t>
            </a:r>
            <a:r>
              <a:rPr lang="it-IT" sz="2400" dirty="0"/>
              <a:t> </a:t>
            </a:r>
            <a:r>
              <a:rPr lang="it-IT" sz="2400" dirty="0" smtClean="0"/>
              <a:t>–se non effettivamente un seriale</a:t>
            </a:r>
          </a:p>
          <a:p>
            <a:pPr marL="0" indent="0" algn="ctr">
              <a:buNone/>
            </a:pP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15" y="3279530"/>
            <a:ext cx="2049767" cy="28974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02" y="3279529"/>
            <a:ext cx="2049767" cy="28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Cosa è incluso e cosa no in </a:t>
            </a:r>
            <a:r>
              <a:rPr lang="it-IT" b="1" dirty="0" err="1" smtClean="0"/>
              <a:t>acnp</a:t>
            </a:r>
            <a:r>
              <a:rPr lang="it-IT" b="1" dirty="0" smtClean="0"/>
              <a:t> 2 </a:t>
            </a:r>
          </a:p>
          <a:p>
            <a:pPr marL="0" indent="0" algn="ctr">
              <a:buNone/>
            </a:pPr>
            <a:r>
              <a:rPr lang="it-IT" dirty="0"/>
              <a:t>Ufficializzazione presenza collane in </a:t>
            </a:r>
            <a:r>
              <a:rPr lang="it-IT" dirty="0" err="1" smtClean="0"/>
              <a:t>acnp</a:t>
            </a:r>
            <a:r>
              <a:rPr lang="it-IT" dirty="0" smtClean="0"/>
              <a:t> e aggiunta risorse integrative, ossia quelle in cui le nuove uscite non </a:t>
            </a:r>
            <a:r>
              <a:rPr lang="it-IT" dirty="0"/>
              <a:t>sono numerate </a:t>
            </a:r>
            <a:r>
              <a:rPr lang="it-IT" dirty="0" smtClean="0"/>
              <a:t>e distinte, come accade nei periodici, ma vanno a cumularsi alla risorsa nel suo insieme. Esempio: fogli mobili o siti web. </a:t>
            </a:r>
          </a:p>
          <a:p>
            <a:pPr marL="0" indent="0" algn="ctr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534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Cosa è incluso e cosa no in </a:t>
            </a:r>
            <a:r>
              <a:rPr lang="it-IT" b="1" dirty="0" err="1" smtClean="0"/>
              <a:t>acnp</a:t>
            </a:r>
            <a:r>
              <a:rPr lang="it-IT" b="1" dirty="0" smtClean="0"/>
              <a:t> 3 </a:t>
            </a:r>
          </a:p>
          <a:p>
            <a:pPr marL="0" indent="0" algn="ctr">
              <a:buNone/>
            </a:pPr>
            <a:r>
              <a:rPr lang="it-IT" dirty="0" smtClean="0"/>
              <a:t>Nuovi </a:t>
            </a:r>
            <a:r>
              <a:rPr lang="it-IT" dirty="0"/>
              <a:t>codici </a:t>
            </a:r>
            <a:r>
              <a:rPr lang="it-IT" dirty="0" smtClean="0"/>
              <a:t>natura: collana/foglio mobile/sito </a:t>
            </a:r>
            <a:r>
              <a:rPr lang="it-IT" dirty="0"/>
              <a:t>web/periodico). </a:t>
            </a:r>
          </a:p>
          <a:p>
            <a:pPr marL="0" indent="0" algn="ctr">
              <a:buNone/>
            </a:pP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31" y="2914587"/>
            <a:ext cx="5400738" cy="35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/>
              <a:t>Fonti della descrizione</a:t>
            </a:r>
            <a:endParaRPr lang="it-IT" b="1" dirty="0" smtClean="0"/>
          </a:p>
          <a:p>
            <a:pPr marL="0" indent="0" algn="ctr">
              <a:buNone/>
            </a:pPr>
            <a:r>
              <a:rPr lang="it-IT" dirty="0"/>
              <a:t>N</a:t>
            </a:r>
            <a:r>
              <a:rPr lang="it-IT" dirty="0" smtClean="0"/>
              <a:t>on fonti prescritte e non, ma gerarchia delle fonti: frontespizio, altre parti della risorsa contenenti titolo presentato formalmente, o fonti esterne</a:t>
            </a:r>
          </a:p>
        </p:txBody>
      </p:sp>
    </p:spTree>
    <p:extLst>
      <p:ext uri="{BB962C8B-B14F-4D97-AF65-F5344CB8AC3E}">
        <p14:creationId xmlns:p14="http://schemas.microsoft.com/office/powerpoint/2010/main" val="36722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Titolo 1</a:t>
            </a:r>
          </a:p>
          <a:p>
            <a:pPr marL="0" indent="0" algn="ctr">
              <a:buNone/>
            </a:pPr>
            <a:r>
              <a:rPr lang="it-IT" dirty="0" smtClean="0"/>
              <a:t>Fra parentesi qualifica per titoli generici, o che necessitino di essere disambiguati. </a:t>
            </a:r>
          </a:p>
          <a:p>
            <a:pPr marL="0" indent="0" algn="ctr">
              <a:buNone/>
            </a:pPr>
            <a:r>
              <a:rPr lang="it-IT" dirty="0" smtClean="0"/>
              <a:t>Se </a:t>
            </a:r>
            <a:r>
              <a:rPr lang="it-IT" dirty="0"/>
              <a:t>qualifica </a:t>
            </a:r>
            <a:r>
              <a:rPr lang="it-IT" dirty="0" smtClean="0"/>
              <a:t>ente, si riporta come appare nel documento, tranne quando si interviene sul campo Ente autore. </a:t>
            </a:r>
          </a:p>
          <a:p>
            <a:pPr marL="0" indent="0" algn="ctr">
              <a:buNone/>
            </a:pPr>
            <a:r>
              <a:rPr lang="it-IT" i="1" dirty="0" smtClean="0"/>
              <a:t>Bollettino </a:t>
            </a:r>
            <a:r>
              <a:rPr lang="it-IT" i="1" dirty="0"/>
              <a:t>(</a:t>
            </a:r>
            <a:r>
              <a:rPr lang="it-IT" i="1" dirty="0" smtClean="0"/>
              <a:t>Diocesi </a:t>
            </a:r>
            <a:r>
              <a:rPr lang="it-IT" i="1" dirty="0"/>
              <a:t>di Imola</a:t>
            </a:r>
            <a:r>
              <a:rPr lang="it-IT" i="1" dirty="0" smtClean="0"/>
              <a:t>)</a:t>
            </a:r>
          </a:p>
          <a:p>
            <a:pPr marL="0" indent="0" algn="ctr">
              <a:buNone/>
            </a:pPr>
            <a:r>
              <a:rPr lang="it-IT" dirty="0" smtClean="0"/>
              <a:t>Precedentemente si usava il punto.</a:t>
            </a:r>
          </a:p>
          <a:p>
            <a:pPr marL="0" indent="0" algn="ctr">
              <a:buNone/>
            </a:pPr>
            <a:r>
              <a:rPr lang="it-IT" i="1" dirty="0" smtClean="0"/>
              <a:t>Bollettino. Diocesi di Imola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8206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Titolo 2</a:t>
            </a:r>
          </a:p>
          <a:p>
            <a:pPr marL="0" indent="0" algn="ctr">
              <a:buNone/>
            </a:pPr>
            <a:r>
              <a:rPr lang="it-IT" dirty="0"/>
              <a:t>Nella qualifica prima ente gerarchicamente superiore, poi ente subordinato.</a:t>
            </a:r>
          </a:p>
          <a:p>
            <a:pPr marL="0" indent="0" algn="ctr">
              <a:buNone/>
            </a:pPr>
            <a:r>
              <a:rPr lang="it-IT" dirty="0"/>
              <a:t>Es.: </a:t>
            </a:r>
            <a:r>
              <a:rPr lang="it-IT" i="1" dirty="0"/>
              <a:t>Acta </a:t>
            </a:r>
            <a:r>
              <a:rPr lang="it-IT" i="1" dirty="0" err="1"/>
              <a:t>seminarii</a:t>
            </a:r>
            <a:r>
              <a:rPr lang="it-IT" i="1" dirty="0"/>
              <a:t> (Università Commerciale Luigi Bocconi. Istituto di economia politica "Ettore Bocconi</a:t>
            </a:r>
            <a:r>
              <a:rPr lang="it-IT" i="1" dirty="0" smtClean="0"/>
              <a:t>")</a:t>
            </a:r>
          </a:p>
          <a:p>
            <a:pPr marL="0" indent="0" algn="ctr">
              <a:buNone/>
            </a:pPr>
            <a:r>
              <a:rPr lang="it-IT" dirty="0" smtClean="0"/>
              <a:t>Al contrario di quanto veniva indicato nel precedente manuale</a:t>
            </a:r>
          </a:p>
          <a:p>
            <a:pPr marL="0" indent="0" algn="ctr">
              <a:buNone/>
            </a:pPr>
            <a:r>
              <a:rPr lang="it-IT" i="1" dirty="0"/>
              <a:t>Annali. Istituto di Fisica. Università di Roma</a:t>
            </a:r>
          </a:p>
        </p:txBody>
      </p:sp>
    </p:spTree>
    <p:extLst>
      <p:ext uri="{BB962C8B-B14F-4D97-AF65-F5344CB8AC3E}">
        <p14:creationId xmlns:p14="http://schemas.microsoft.com/office/powerpoint/2010/main" val="38739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1649</Words>
  <Application>Microsoft Office PowerPoint</Application>
  <PresentationFormat>Widescreen</PresentationFormat>
  <Paragraphs>174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di Office</vt:lpstr>
      <vt:lpstr>Acnp revisionato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Acnp revisionato</dc:title>
  <dc:creator>Vincenzo Verniti</dc:creator>
  <cp:lastModifiedBy>Orietta Bonora</cp:lastModifiedBy>
  <cp:revision>88</cp:revision>
  <dcterms:created xsi:type="dcterms:W3CDTF">2019-01-21T07:29:30Z</dcterms:created>
  <dcterms:modified xsi:type="dcterms:W3CDTF">2019-03-08T08:51:52Z</dcterms:modified>
</cp:coreProperties>
</file>